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32" r:id="rId21"/>
    <p:sldId id="1130" r:id="rId22"/>
    <p:sldId id="1135" r:id="rId23"/>
    <p:sldId id="1136" r:id="rId24"/>
    <p:sldId id="1137" r:id="rId25"/>
    <p:sldId id="1138" r:id="rId26"/>
    <p:sldId id="1131" r:id="rId27"/>
    <p:sldId id="1139" r:id="rId28"/>
    <p:sldId id="1140"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70863" autoAdjust="0"/>
  </p:normalViewPr>
  <p:slideViewPr>
    <p:cSldViewPr snapToGrid="0">
      <p:cViewPr varScale="1">
        <p:scale>
          <a:sx n="56" d="100"/>
          <a:sy n="56" d="100"/>
        </p:scale>
        <p:origin x="1734" y="7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6E05-D68F-E7D2-3E34-61D510D0F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70C08-EF41-DA47-0475-D80304C75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5042C-C770-2B65-93A1-578F40F4D189}"/>
              </a:ext>
            </a:extLst>
          </p:cNvPr>
          <p:cNvSpPr>
            <a:spLocks noGrp="1"/>
          </p:cNvSpPr>
          <p:nvPr>
            <p:ph type="body" idx="1"/>
          </p:nvPr>
        </p:nvSpPr>
        <p:spPr/>
        <p:txBody>
          <a:bodyPr/>
          <a:lstStyle/>
          <a:p>
            <a:r>
              <a:rPr lang="en-US" dirty="0"/>
              <a:t>Comments on electronic effects, P-C vs. P-N vs. P-O, aryl, etc.</a:t>
            </a:r>
          </a:p>
        </p:txBody>
      </p:sp>
    </p:spTree>
    <p:extLst>
      <p:ext uri="{BB962C8B-B14F-4D97-AF65-F5344CB8AC3E}">
        <p14:creationId xmlns:p14="http://schemas.microsoft.com/office/powerpoint/2010/main" val="4088730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017891"/>
            <a:ext cx="10859445" cy="7489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4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4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lowest energy conformer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Perform TDDFT calculations and simulate the UV-vis spectra for each complex, determine the </a:t>
            </a:r>
            <a:r>
              <a:rPr lang="el-GR" b="0" i="1" dirty="0"/>
              <a:t>λ</a:t>
            </a:r>
            <a:r>
              <a:rPr lang="en-US" b="0" i="1" baseline="-25000" dirty="0"/>
              <a:t>max</a:t>
            </a:r>
            <a:r>
              <a:rPr lang="en-US" b="0" i="1" dirty="0"/>
              <a:t> </a:t>
            </a:r>
            <a:r>
              <a:rPr lang="en-US"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b="0" i="1" dirty="0"/>
              <a:t>λ</a:t>
            </a:r>
            <a:r>
              <a:rPr lang="en-US" b="0" i="1" baseline="-25000" dirty="0"/>
              <a:t>max</a:t>
            </a:r>
            <a:r>
              <a:rPr lang="en-US" b="0" i="1" dirty="0"/>
              <a:t> </a:t>
            </a:r>
            <a:r>
              <a:rPr lang="en-US"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Use machine learning to build and validate models to predict </a:t>
            </a:r>
            <a:r>
              <a:rPr lang="el-GR" b="0" i="1" dirty="0"/>
              <a:t>λ</a:t>
            </a:r>
            <a:r>
              <a:rPr lang="en-US" b="0" i="1" baseline="-25000" dirty="0"/>
              <a:t>max</a:t>
            </a:r>
            <a:r>
              <a:rPr lang="en-US" b="0" i="1" dirty="0"/>
              <a:t> </a:t>
            </a:r>
            <a:r>
              <a:rPr lang="en-US"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See the repo at: </a:t>
            </a:r>
            <a:r>
              <a:rPr lang="en-US" b="0" dirty="0">
                <a:hlinkClick r:id="rId2"/>
              </a:rPr>
              <a:t>https://github.com/pmwaddell/pd-c-photochem-ML</a:t>
            </a:r>
            <a:r>
              <a:rPr lang="en-US" b="0" dirty="0"/>
              <a:t> for the source code, all steps are automated with scripts</a:t>
            </a: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agnostic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5" name="Picture 4">
            <a:extLst>
              <a:ext uri="{FF2B5EF4-FFF2-40B4-BE49-F238E27FC236}">
                <a16:creationId xmlns:a16="http://schemas.microsoft.com/office/drawing/2014/main" id="{74D42389-73DF-C0C0-A37C-5B001F80BFC7}"/>
              </a:ext>
            </a:extLst>
          </p:cNvPr>
          <p:cNvPicPr>
            <a:picLocks noChangeAspect="1"/>
          </p:cNvPicPr>
          <p:nvPr/>
        </p:nvPicPr>
        <p:blipFill>
          <a:blip r:embed="rId3"/>
          <a:stretch>
            <a:fillRect/>
          </a:stretch>
        </p:blipFill>
        <p:spPr>
          <a:xfrm>
            <a:off x="1736073" y="1876739"/>
            <a:ext cx="9532653" cy="6316956"/>
          </a:xfrm>
          <a:prstGeom prst="rect">
            <a:avLst/>
          </a:prstGeom>
        </p:spPr>
      </p:pic>
      <p:sp>
        <p:nvSpPr>
          <p:cNvPr id="6" name="TextBox 5">
            <a:extLst>
              <a:ext uri="{FF2B5EF4-FFF2-40B4-BE49-F238E27FC236}">
                <a16:creationId xmlns:a16="http://schemas.microsoft.com/office/drawing/2014/main" id="{4902E0EE-6455-6A46-4E1C-BFB8F6A8F10F}"/>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Across a series of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trialkylphosphines</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length of the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 correlates well with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11115AF1-E7A7-01A5-E4B8-A37666896296}"/>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435524"/>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5158740"/>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9FE7CF61-E4B4-FFEB-A7B3-1E468D7744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0233-9D98-B395-A709-0DE9C302B210}"/>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2D1E332-7870-3AA4-8B33-989E53762D1E}"/>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ELECTRONICS</a:t>
            </a:r>
          </a:p>
        </p:txBody>
      </p:sp>
      <p:sp>
        <p:nvSpPr>
          <p:cNvPr id="5" name="TextBox 4">
            <a:extLst>
              <a:ext uri="{FF2B5EF4-FFF2-40B4-BE49-F238E27FC236}">
                <a16:creationId xmlns:a16="http://schemas.microsoft.com/office/drawing/2014/main" id="{9D6656EC-EF93-9EC8-46E7-F067C652784E}"/>
              </a:ext>
            </a:extLst>
          </p:cNvPr>
          <p:cNvSpPr txBox="1"/>
          <p:nvPr/>
        </p:nvSpPr>
        <p:spPr>
          <a:xfrm>
            <a:off x="2788729" y="4461301"/>
            <a:ext cx="742734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Comments on electronic effects, P-C vs. P-N vs. P-O, aryl, etc.</a:t>
            </a:r>
          </a:p>
        </p:txBody>
      </p:sp>
    </p:spTree>
    <p:extLst>
      <p:ext uri="{BB962C8B-B14F-4D97-AF65-F5344CB8AC3E}">
        <p14:creationId xmlns:p14="http://schemas.microsoft.com/office/powerpoint/2010/main" val="14300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2445199"/>
            <a:ext cx="10859445"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Therefore, a good model could be Elastic Net, which combines the L1 penalty of the Lasso and the L2 penalty of Ridge Regression. Thus, the model can do feature selection to get us down to a smaller number of the most relevant features, while the coefficients are also shrunk.</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u="none" strike="noStrike" cap="none" spc="0" normalizeH="0" baseline="0" dirty="0">
                <a:ln>
                  <a:noFill/>
                </a:ln>
                <a:solidFill>
                  <a:srgbClr val="000000"/>
                </a:solidFill>
                <a:effectLst/>
                <a:uFillTx/>
                <a:latin typeface="Helvetica Neue"/>
                <a:ea typeface="Helvetica Neue"/>
                <a:cs typeface="Helvetica Neue"/>
                <a:sym typeface="Helvetica Neue"/>
              </a:rPr>
              <a:t>TODO: train model with CV, Grid Search for hyperparameter optimization (alpha, L1 ratio), use model against test set</a:t>
            </a:r>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2415537" y="8311483"/>
            <a:ext cx="8252227" cy="7010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t>V</a:t>
            </a:r>
            <a:r>
              <a:rPr sz="2200" i="1" dirty="0"/>
              <a:t>isible light</a:t>
            </a:r>
            <a:r>
              <a:rPr sz="2200" dirty="0"/>
              <a:t>-induced bond weakening triggers SET chemistry in the most synthetically versatile metal and oxidation state (d</a:t>
            </a:r>
            <a:r>
              <a:rPr sz="2200" baseline="50181" dirty="0"/>
              <a:t>8</a:t>
            </a:r>
            <a:r>
              <a:rPr sz="2200" dirty="0"/>
              <a:t>, </a:t>
            </a:r>
            <a:r>
              <a:rPr sz="2200" dirty="0" err="1"/>
              <a:t>Pd</a:t>
            </a:r>
            <a:r>
              <a:rPr sz="2200" baseline="50181" dirty="0" err="1"/>
              <a:t>II</a:t>
            </a:r>
            <a:r>
              <a:rPr sz="2200" dirty="0"/>
              <a:t>)</a:t>
            </a:r>
            <a:r>
              <a:rPr lang="en-US" sz="2200" dirty="0"/>
              <a:t>!</a:t>
            </a:r>
            <a:endParaRPr sz="2200" dirty="0"/>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visible light 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265911"/>
            <a:ext cx="11228215" cy="7304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b="0" dirty="0"/>
              <a:t>How do the steric and electronic properties of the ancillary ligand affect the UV-vis absorption spectrum of their organopalladium complexes? What characteristics cause red or blue shifts in the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of the </a:t>
            </a:r>
            <a:r>
              <a:rPr lang="en-US"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b="0" dirty="0"/>
              <a:t>Can we build a model with machine learning techniques to predict the spectral profile of a complex based only on information from its ancillary ligand?</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19491</TotalTime>
  <Words>2293</Words>
  <Application>Microsoft Office PowerPoint</Application>
  <PresentationFormat>Custom</PresentationFormat>
  <Paragraphs>150</Paragraphs>
  <Slides>28</Slides>
  <Notes>19</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8"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601</cp:revision>
  <dcterms:modified xsi:type="dcterms:W3CDTF">2024-12-05T22:02:07Z</dcterms:modified>
</cp:coreProperties>
</file>